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4"/>
  </p:notesMasterIdLst>
  <p:sldIdLst>
    <p:sldId id="256" r:id="rId2"/>
    <p:sldId id="257" r:id="rId3"/>
    <p:sldId id="269" r:id="rId4"/>
    <p:sldId id="271" r:id="rId5"/>
    <p:sldId id="270" r:id="rId6"/>
    <p:sldId id="281" r:id="rId7"/>
    <p:sldId id="282" r:id="rId8"/>
    <p:sldId id="283" r:id="rId9"/>
    <p:sldId id="285" r:id="rId10"/>
    <p:sldId id="286" r:id="rId11"/>
    <p:sldId id="287" r:id="rId12"/>
    <p:sldId id="28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5" d="100"/>
          <a:sy n="115"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61542B-2928-4E6F-AC24-642E6B8AEE48}" type="datetimeFigureOut">
              <a:rPr lang="nb-NO" smtClean="0"/>
              <a:t>26.02.2021</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24D05-971C-4263-A3C6-37834260FC6A}" type="slidenum">
              <a:rPr lang="nb-NO" smtClean="0"/>
              <a:t>‹#›</a:t>
            </a:fld>
            <a:endParaRPr lang="nb-NO"/>
          </a:p>
        </p:txBody>
      </p:sp>
    </p:spTree>
    <p:extLst>
      <p:ext uri="{BB962C8B-B14F-4D97-AF65-F5344CB8AC3E}">
        <p14:creationId xmlns:p14="http://schemas.microsoft.com/office/powerpoint/2010/main" val="381505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95D85DF-D230-4997-9C8D-CAB259F18675}" type="datetime1">
              <a:rPr lang="nb-NO" smtClean="0"/>
              <a:t>26.02.2021</a:t>
            </a:fld>
            <a:endParaRPr lang="nb-NO"/>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b-NO"/>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C97AEB8-DB1D-43AA-B5BF-A1B74501FCF6}" type="slidenum">
              <a:rPr lang="nb-NO" smtClean="0"/>
              <a:t>‹#›</a:t>
            </a:fld>
            <a:endParaRPr lang="nb-NO"/>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93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170BB0-35C8-4ADF-AF19-BCAEF1CF347F}" type="datetime1">
              <a:rPr lang="nb-NO" smtClean="0"/>
              <a:t>26.02.2021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26124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264E39-F73D-41D3-AA07-CCD2E8D32303}" type="datetime1">
              <a:rPr lang="nb-NO" smtClean="0"/>
              <a:t>26.02.2021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9941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74E2B-C30D-4A96-8750-90FF3020DB0F}" type="datetime1">
              <a:rPr lang="nb-NO" smtClean="0"/>
              <a:t>26.02.2021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79542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532662-5688-40EB-85F6-4D2D2787E8E7}" type="datetime1">
              <a:rPr lang="nb-NO" smtClean="0"/>
              <a:t>26.02.2021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95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C9C586-F8A7-45AC-88D1-53AC484CD93F}" type="datetime1">
              <a:rPr lang="nb-NO" smtClean="0"/>
              <a:t>26.02.2021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073914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C390DA0-2A37-451F-BC55-596E11840386}" type="datetime1">
              <a:rPr lang="nb-NO" smtClean="0"/>
              <a:t>26.02.2021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04167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7318E1-13E2-4301-BCE5-FCF62410FB62}" type="datetime1">
              <a:rPr lang="nb-NO" smtClean="0"/>
              <a:t>26.02.2021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97745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31E6E-4D74-416B-9E72-BEAD8E30AB91}" type="datetime1">
              <a:rPr lang="nb-NO" smtClean="0"/>
              <a:t>26.02.2021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52540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CE3AC30-3634-486B-BD5B-6D722181D0AF}" type="datetime1">
              <a:rPr lang="nb-NO" smtClean="0"/>
              <a:t>26.02.2021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863081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002EEBC-C399-4948-88E9-2EE9A7D0524A}" type="datetime1">
              <a:rPr lang="nb-NO" smtClean="0"/>
              <a:t>26.02.2021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75662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F1E846C-6760-4434-8A00-DFCECB7B6AA3}" type="datetime1">
              <a:rPr lang="nb-NO" smtClean="0"/>
              <a:t>26.02.2021</a:t>
            </a:fld>
            <a:endParaRPr lang="nb-N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b-N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C97AEB8-DB1D-43AA-B5BF-A1B74501FCF6}" type="slidenum">
              <a:rPr lang="nb-NO" smtClean="0"/>
              <a:t>‹#›</a:t>
            </a:fld>
            <a:endParaRPr lang="nb-NO"/>
          </a:p>
        </p:txBody>
      </p:sp>
    </p:spTree>
    <p:extLst>
      <p:ext uri="{BB962C8B-B14F-4D97-AF65-F5344CB8AC3E}">
        <p14:creationId xmlns:p14="http://schemas.microsoft.com/office/powerpoint/2010/main" val="363467692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b-NO" dirty="0" smtClean="0"/>
              <a:t>Undersøkelses-design</a:t>
            </a:r>
            <a:endParaRPr lang="nb-NO" dirty="0"/>
          </a:p>
        </p:txBody>
      </p:sp>
      <p:sp>
        <p:nvSpPr>
          <p:cNvPr id="3" name="Subtitle 2"/>
          <p:cNvSpPr>
            <a:spLocks noGrp="1"/>
          </p:cNvSpPr>
          <p:nvPr>
            <p:ph type="subTitle" idx="1"/>
          </p:nvPr>
        </p:nvSpPr>
        <p:spPr/>
        <p:txBody>
          <a:bodyPr/>
          <a:lstStyle/>
          <a:p>
            <a:r>
              <a:rPr lang="nb-NO" dirty="0" smtClean="0"/>
              <a:t>Kapittel </a:t>
            </a:r>
            <a:r>
              <a:rPr lang="nb-NO" dirty="0"/>
              <a:t>4</a:t>
            </a:r>
          </a:p>
        </p:txBody>
      </p:sp>
      <p:pic>
        <p:nvPicPr>
          <p:cNvPr id="4" name="Picture 3"/>
          <p:cNvPicPr>
            <a:picLocks noChangeAspect="1"/>
          </p:cNvPicPr>
          <p:nvPr/>
        </p:nvPicPr>
        <p:blipFill rotWithShape="1">
          <a:blip r:embed="rId2"/>
          <a:srcRect l="4251" t="-2210" r="-3306" b="2915"/>
          <a:stretch/>
        </p:blipFill>
        <p:spPr>
          <a:xfrm>
            <a:off x="10221138" y="4168644"/>
            <a:ext cx="1711604" cy="2419190"/>
          </a:xfrm>
          <a:prstGeom prst="rect">
            <a:avLst/>
          </a:prstGeom>
        </p:spPr>
      </p:pic>
      <p:sp>
        <p:nvSpPr>
          <p:cNvPr id="5" name="TextBox 4"/>
          <p:cNvSpPr txBox="1"/>
          <p:nvPr/>
        </p:nvSpPr>
        <p:spPr>
          <a:xfrm flipH="1">
            <a:off x="10447250" y="6587834"/>
            <a:ext cx="1259379" cy="246221"/>
          </a:xfrm>
          <a:prstGeom prst="rect">
            <a:avLst/>
          </a:prstGeom>
          <a:noFill/>
        </p:spPr>
        <p:txBody>
          <a:bodyPr wrap="square" rtlCol="0">
            <a:spAutoFit/>
          </a:bodyPr>
          <a:lstStyle/>
          <a:p>
            <a:r>
              <a:rPr lang="nb-NO" sz="1000" dirty="0" smtClean="0"/>
              <a:t>© Ragnhild Silkoset</a:t>
            </a:r>
            <a:endParaRPr lang="nb-NO" sz="1000" dirty="0"/>
          </a:p>
        </p:txBody>
      </p:sp>
    </p:spTree>
    <p:extLst>
      <p:ext uri="{BB962C8B-B14F-4D97-AF65-F5344CB8AC3E}">
        <p14:creationId xmlns:p14="http://schemas.microsoft.com/office/powerpoint/2010/main" val="2073048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7971957" cy="2926080"/>
          </a:xfrm>
        </p:spPr>
        <p:txBody>
          <a:bodyPr anchor="t">
            <a:noAutofit/>
          </a:bodyPr>
          <a:lstStyle/>
          <a:p>
            <a:pPr lvl="1"/>
            <a:r>
              <a:rPr lang="nb-NO" sz="3000" b="1" kern="1200" dirty="0" smtClean="0">
                <a:solidFill>
                  <a:schemeClr val="tx1"/>
                </a:solidFill>
                <a:latin typeface="+mj-lt"/>
                <a:ea typeface="+mj-ea"/>
                <a:cs typeface="+mj-cs"/>
              </a:rPr>
              <a:t>Hypoteseutvikling</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En hypotese er en påstand utledet fra teorier. Hypoteser kan testes ved hjelp av data. Hypoteser må utvikles basert på argumentasjoner. Argumentasjonene består av tre komponenter</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10000"/>
          </a:bodyPr>
          <a:lstStyle/>
          <a:p>
            <a:pPr algn="l">
              <a:spcBef>
                <a:spcPts val="0"/>
              </a:spcBef>
              <a:spcAft>
                <a:spcPts val="300"/>
              </a:spcAft>
            </a:pPr>
            <a:r>
              <a:rPr lang="nb-NO" sz="2000" b="1" smtClean="0">
                <a:solidFill>
                  <a:schemeClr val="tx1"/>
                </a:solidFill>
              </a:rPr>
              <a:t>Tre </a:t>
            </a:r>
            <a:r>
              <a:rPr lang="nb-NO" sz="2000" b="1" dirty="0" smtClean="0">
                <a:solidFill>
                  <a:schemeClr val="tx1"/>
                </a:solidFill>
              </a:rPr>
              <a:t>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Hypotese</a:t>
            </a:r>
          </a:p>
          <a:p>
            <a:pPr marL="514350" indent="-514350" algn="l">
              <a:spcBef>
                <a:spcPts val="0"/>
              </a:spcBef>
              <a:spcAft>
                <a:spcPts val="300"/>
              </a:spcAft>
              <a:buFont typeface="+mj-lt"/>
              <a:buAutoNum type="arabicPeriod"/>
            </a:pPr>
            <a:r>
              <a:rPr lang="nb-NO" sz="2000" dirty="0" smtClean="0">
                <a:solidFill>
                  <a:schemeClr val="tx1"/>
                </a:solidFill>
              </a:rPr>
              <a:t>Argumentasjon </a:t>
            </a:r>
          </a:p>
          <a:p>
            <a:pPr marL="971550" lvl="1" indent="-514350">
              <a:spcBef>
                <a:spcPts val="0"/>
              </a:spcBef>
              <a:spcAft>
                <a:spcPts val="300"/>
              </a:spcAft>
              <a:buFont typeface="+mj-lt"/>
              <a:buAutoNum type="arabicPeriod"/>
            </a:pPr>
            <a:r>
              <a:rPr lang="nb-NO" sz="1600" dirty="0" smtClean="0">
                <a:solidFill>
                  <a:schemeClr val="tx1"/>
                </a:solidFill>
              </a:rPr>
              <a:t>Påstand</a:t>
            </a:r>
          </a:p>
          <a:p>
            <a:pPr marL="971550" lvl="1" indent="-514350">
              <a:spcBef>
                <a:spcPts val="0"/>
              </a:spcBef>
              <a:spcAft>
                <a:spcPts val="300"/>
              </a:spcAft>
              <a:buFont typeface="+mj-lt"/>
              <a:buAutoNum type="arabicPeriod"/>
            </a:pPr>
            <a:r>
              <a:rPr lang="nb-NO" sz="1600" dirty="0" smtClean="0">
                <a:solidFill>
                  <a:schemeClr val="tx1"/>
                </a:solidFill>
              </a:rPr>
              <a:t>Premiss</a:t>
            </a:r>
          </a:p>
          <a:p>
            <a:pPr marL="971550" lvl="1" indent="-514350">
              <a:spcBef>
                <a:spcPts val="0"/>
              </a:spcBef>
              <a:spcAft>
                <a:spcPts val="300"/>
              </a:spcAft>
              <a:buFont typeface="+mj-lt"/>
              <a:buAutoNum type="arabicPeriod"/>
            </a:pPr>
            <a:r>
              <a:rPr lang="nb-NO" sz="1600" dirty="0" smtClean="0">
                <a:solidFill>
                  <a:schemeClr val="tx1"/>
                </a:solidFill>
              </a:rPr>
              <a:t>Link</a:t>
            </a:r>
          </a:p>
          <a:p>
            <a:pPr marL="514350" indent="-514350" algn="l">
              <a:spcBef>
                <a:spcPts val="0"/>
              </a:spcBef>
              <a:spcAft>
                <a:spcPts val="300"/>
              </a:spcAft>
              <a:buFont typeface="+mj-lt"/>
              <a:buAutoNum type="arabicPeriod"/>
            </a:pPr>
            <a:r>
              <a:rPr lang="nb-NO" sz="2000" dirty="0" smtClean="0">
                <a:solidFill>
                  <a:schemeClr val="tx1"/>
                </a:solidFill>
              </a:rPr>
              <a:t>Ordlyd i hypotesen</a:t>
            </a:r>
          </a:p>
        </p:txBody>
      </p:sp>
      <p:sp>
        <p:nvSpPr>
          <p:cNvPr id="4" name="Slide Number Placeholder 3"/>
          <p:cNvSpPr>
            <a:spLocks noGrp="1"/>
          </p:cNvSpPr>
          <p:nvPr>
            <p:ph type="sldNum" sz="quarter" idx="12"/>
          </p:nvPr>
        </p:nvSpPr>
        <p:spPr/>
        <p:txBody>
          <a:bodyPr/>
          <a:lstStyle/>
          <a:p>
            <a:fld id="{EC97AEB8-DB1D-43AA-B5BF-A1B74501FCF6}" type="slidenum">
              <a:rPr lang="nb-NO" smtClean="0"/>
              <a:t>10</a:t>
            </a:fld>
            <a:endParaRPr lang="nb-NO"/>
          </a:p>
        </p:txBody>
      </p:sp>
      <p:pic>
        <p:nvPicPr>
          <p:cNvPr id="1026" name="Picture 2" descr="A Comparison of the Epistemology of David Hume an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7042" y="1942475"/>
            <a:ext cx="2873385" cy="4646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3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29323" cy="2926080"/>
          </a:xfrm>
        </p:spPr>
        <p:txBody>
          <a:bodyPr anchor="t">
            <a:noAutofit/>
          </a:bodyPr>
          <a:lstStyle/>
          <a:p>
            <a:pPr lvl="1"/>
            <a:r>
              <a:rPr lang="nb-NO" sz="3000" b="1" kern="1200" dirty="0" smtClean="0">
                <a:solidFill>
                  <a:schemeClr val="tx1"/>
                </a:solidFill>
                <a:latin typeface="+mj-lt"/>
                <a:ea typeface="+mj-ea"/>
                <a:cs typeface="+mj-cs"/>
              </a:rPr>
              <a:t>Validitet og reliabilitet</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Validitet og reliabilitet handler om gyldigheten og påliteligheten til det vi </a:t>
            </a:r>
            <a:r>
              <a:rPr lang="nb-NO" sz="2800" kern="1200" dirty="0">
                <a:solidFill>
                  <a:schemeClr val="tx1"/>
                </a:solidFill>
                <a:latin typeface="+mj-lt"/>
                <a:ea typeface="+mj-ea"/>
                <a:cs typeface="+mj-cs"/>
              </a:rPr>
              <a:t>måler. </a:t>
            </a:r>
            <a:r>
              <a:rPr lang="nb-NO" sz="2800" kern="1200" dirty="0" smtClean="0">
                <a:solidFill>
                  <a:schemeClr val="tx1"/>
                </a:solidFill>
                <a:latin typeface="+mj-lt"/>
                <a:ea typeface="+mj-ea"/>
                <a:cs typeface="+mj-cs"/>
              </a:rPr>
              <a:t>Enten man skal planlegge nye analyser eller vurdere analyser som allerede er utført, er det viktig å vurdere hvor «godt» en undersøkelse er gjennomført.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Fire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Validitet </a:t>
            </a:r>
          </a:p>
          <a:p>
            <a:pPr marL="514350" indent="-514350" algn="l">
              <a:spcBef>
                <a:spcPts val="0"/>
              </a:spcBef>
              <a:spcAft>
                <a:spcPts val="300"/>
              </a:spcAft>
              <a:buFont typeface="+mj-lt"/>
              <a:buAutoNum type="arabicPeriod"/>
            </a:pPr>
            <a:r>
              <a:rPr lang="nb-NO" sz="2000" dirty="0" smtClean="0">
                <a:solidFill>
                  <a:schemeClr val="tx1"/>
                </a:solidFill>
              </a:rPr>
              <a:t>Reliabilitet</a:t>
            </a:r>
          </a:p>
          <a:p>
            <a:pPr marL="514350" indent="-514350" algn="l">
              <a:spcBef>
                <a:spcPts val="0"/>
              </a:spcBef>
              <a:spcAft>
                <a:spcPts val="300"/>
              </a:spcAft>
              <a:buFont typeface="+mj-lt"/>
              <a:buAutoNum type="arabicPeriod"/>
            </a:pPr>
            <a:r>
              <a:rPr lang="nb-NO" sz="2000" dirty="0" smtClean="0">
                <a:solidFill>
                  <a:schemeClr val="tx1"/>
                </a:solidFill>
              </a:rPr>
              <a:t>Internvaliditet</a:t>
            </a:r>
          </a:p>
          <a:p>
            <a:pPr marL="514350" indent="-514350" algn="l">
              <a:spcBef>
                <a:spcPts val="0"/>
              </a:spcBef>
              <a:spcAft>
                <a:spcPts val="300"/>
              </a:spcAft>
              <a:buFont typeface="+mj-lt"/>
              <a:buAutoNum type="arabicPeriod"/>
            </a:pPr>
            <a:r>
              <a:rPr lang="nb-NO" sz="2000" dirty="0" smtClean="0">
                <a:solidFill>
                  <a:schemeClr val="tx1"/>
                </a:solidFill>
              </a:rPr>
              <a:t>Eksternvaliditet</a:t>
            </a:r>
          </a:p>
        </p:txBody>
      </p:sp>
      <p:sp>
        <p:nvSpPr>
          <p:cNvPr id="4" name="Slide Number Placeholder 3"/>
          <p:cNvSpPr>
            <a:spLocks noGrp="1"/>
          </p:cNvSpPr>
          <p:nvPr>
            <p:ph type="sldNum" sz="quarter" idx="12"/>
          </p:nvPr>
        </p:nvSpPr>
        <p:spPr/>
        <p:txBody>
          <a:bodyPr/>
          <a:lstStyle/>
          <a:p>
            <a:fld id="{EC97AEB8-DB1D-43AA-B5BF-A1B74501FCF6}" type="slidenum">
              <a:rPr lang="nb-NO" smtClean="0"/>
              <a:t>11</a:t>
            </a:fld>
            <a:endParaRPr lang="nb-NO"/>
          </a:p>
        </p:txBody>
      </p:sp>
    </p:spTree>
    <p:extLst>
      <p:ext uri="{BB962C8B-B14F-4D97-AF65-F5344CB8AC3E}">
        <p14:creationId xmlns:p14="http://schemas.microsoft.com/office/powerpoint/2010/main" val="1098796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Oppsummering</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Valg av undersøkelsesdesign legger føringen for hele den videre prosessen for å løse problemstillingen. Valg av teorier, faglitteratur, hypoteseutvikling og analysenivåer påvirkes av design</a:t>
            </a:r>
            <a:endParaRPr lang="nb-NO" sz="2800" kern="1200" dirty="0">
              <a:solidFill>
                <a:schemeClr val="tx1"/>
              </a:solidFill>
              <a:latin typeface="+mj-lt"/>
              <a:ea typeface="+mj-ea"/>
              <a:cs typeface="+mj-cs"/>
            </a:endParaRPr>
          </a:p>
        </p:txBody>
      </p:sp>
      <p:sp>
        <p:nvSpPr>
          <p:cNvPr id="3" name="Text Placeholder 2"/>
          <p:cNvSpPr>
            <a:spLocks noGrp="1"/>
          </p:cNvSpPr>
          <p:nvPr>
            <p:ph sz="half" idx="1"/>
          </p:nvPr>
        </p:nvSpPr>
        <p:spPr>
          <a:xfrm>
            <a:off x="1143000" y="4380805"/>
            <a:ext cx="4754880" cy="1699953"/>
          </a:xfrm>
        </p:spPr>
        <p:txBody>
          <a:bodyPr>
            <a:noAutofit/>
          </a:bodyPr>
          <a:lstStyle/>
          <a:p>
            <a:pPr marL="45720" indent="0" algn="l">
              <a:spcBef>
                <a:spcPts val="0"/>
              </a:spcBef>
              <a:spcAft>
                <a:spcPts val="300"/>
              </a:spcAft>
              <a:buNone/>
            </a:pPr>
            <a:r>
              <a:rPr lang="nb-NO" sz="2000" b="1" dirty="0" smtClean="0">
                <a:solidFill>
                  <a:schemeClr val="tx1"/>
                </a:solidFill>
              </a:rPr>
              <a:t>Ni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Eksplorativt design</a:t>
            </a:r>
          </a:p>
          <a:p>
            <a:pPr marL="514350" indent="-514350" algn="l">
              <a:spcBef>
                <a:spcPts val="0"/>
              </a:spcBef>
              <a:spcAft>
                <a:spcPts val="300"/>
              </a:spcAft>
              <a:buFont typeface="+mj-lt"/>
              <a:buAutoNum type="arabicPeriod"/>
            </a:pPr>
            <a:r>
              <a:rPr lang="nb-NO" sz="2000" dirty="0" smtClean="0">
                <a:solidFill>
                  <a:schemeClr val="tx1"/>
                </a:solidFill>
              </a:rPr>
              <a:t>Deskriptivt design</a:t>
            </a:r>
          </a:p>
          <a:p>
            <a:pPr marL="514350" indent="-514350" algn="l">
              <a:spcBef>
                <a:spcPts val="0"/>
              </a:spcBef>
              <a:spcAft>
                <a:spcPts val="300"/>
              </a:spcAft>
              <a:buFont typeface="+mj-lt"/>
              <a:buAutoNum type="arabicPeriod"/>
            </a:pPr>
            <a:r>
              <a:rPr lang="nb-NO" sz="2000" dirty="0" smtClean="0">
                <a:solidFill>
                  <a:schemeClr val="tx1"/>
                </a:solidFill>
              </a:rPr>
              <a:t>Kausalt design</a:t>
            </a:r>
          </a:p>
          <a:p>
            <a:pPr marL="514350" indent="-514350" algn="l">
              <a:spcBef>
                <a:spcPts val="0"/>
              </a:spcBef>
              <a:spcAft>
                <a:spcPts val="300"/>
              </a:spcAft>
              <a:buFont typeface="+mj-lt"/>
              <a:buAutoNum type="arabicPeriod"/>
            </a:pPr>
            <a:r>
              <a:rPr lang="nb-NO" sz="2000" dirty="0" smtClean="0">
                <a:solidFill>
                  <a:schemeClr val="tx1"/>
                </a:solidFill>
              </a:rPr>
              <a:t>Valg av design</a:t>
            </a:r>
          </a:p>
          <a:p>
            <a:pPr marL="514350" indent="-514350">
              <a:spcBef>
                <a:spcPts val="0"/>
              </a:spcBef>
              <a:spcAft>
                <a:spcPts val="300"/>
              </a:spcAft>
              <a:buFont typeface="+mj-lt"/>
              <a:buAutoNum type="arabicPeriod"/>
            </a:pPr>
            <a:r>
              <a:rPr lang="nb-NO" sz="2000" dirty="0" smtClean="0">
                <a:solidFill>
                  <a:schemeClr val="tx1"/>
                </a:solidFill>
              </a:rPr>
              <a:t>Analysenivå</a:t>
            </a:r>
            <a:endParaRPr lang="nb-NO" sz="2000" dirty="0">
              <a:solidFill>
                <a:schemeClr val="tx1"/>
              </a:solidFill>
            </a:endParaRPr>
          </a:p>
        </p:txBody>
      </p:sp>
      <p:sp>
        <p:nvSpPr>
          <p:cNvPr id="5" name="Content Placeholder 4"/>
          <p:cNvSpPr>
            <a:spLocks noGrp="1"/>
          </p:cNvSpPr>
          <p:nvPr>
            <p:ph sz="half" idx="2"/>
          </p:nvPr>
        </p:nvSpPr>
        <p:spPr>
          <a:xfrm>
            <a:off x="4771321" y="4605249"/>
            <a:ext cx="4754880" cy="1699953"/>
          </a:xfrm>
        </p:spPr>
        <p:txBody>
          <a:bodyPr>
            <a:noAutofit/>
          </a:bodyPr>
          <a:lstStyle/>
          <a:p>
            <a:pPr marL="514350" indent="-514350">
              <a:spcBef>
                <a:spcPts val="0"/>
              </a:spcBef>
              <a:spcAft>
                <a:spcPts val="300"/>
              </a:spcAft>
              <a:buFont typeface="+mj-lt"/>
              <a:buAutoNum type="arabicPeriod"/>
            </a:pPr>
            <a:endParaRPr lang="nb-NO" sz="2000" dirty="0">
              <a:solidFill>
                <a:schemeClr val="tx1"/>
              </a:solidFill>
            </a:endParaRPr>
          </a:p>
          <a:p>
            <a:pPr marL="514350" indent="-514350">
              <a:spcBef>
                <a:spcPts val="0"/>
              </a:spcBef>
              <a:spcAft>
                <a:spcPts val="300"/>
              </a:spcAft>
              <a:buFont typeface="+mj-lt"/>
              <a:buAutoNum type="arabicPeriod" startAt="6"/>
            </a:pPr>
            <a:r>
              <a:rPr lang="nb-NO" sz="2000" dirty="0">
                <a:solidFill>
                  <a:schemeClr val="tx1"/>
                </a:solidFill>
              </a:rPr>
              <a:t>Bruk av teori</a:t>
            </a:r>
          </a:p>
          <a:p>
            <a:pPr marL="514350" indent="-514350">
              <a:spcBef>
                <a:spcPts val="0"/>
              </a:spcBef>
              <a:spcAft>
                <a:spcPts val="300"/>
              </a:spcAft>
              <a:buFont typeface="+mj-lt"/>
              <a:buAutoNum type="arabicPeriod" startAt="6"/>
            </a:pPr>
            <a:r>
              <a:rPr lang="nb-NO" sz="2000" dirty="0" smtClean="0">
                <a:solidFill>
                  <a:schemeClr val="tx1"/>
                </a:solidFill>
              </a:rPr>
              <a:t>Faglitteratur</a:t>
            </a:r>
            <a:endParaRPr lang="nb-NO" sz="2000" dirty="0">
              <a:solidFill>
                <a:schemeClr val="tx1"/>
              </a:solidFill>
            </a:endParaRPr>
          </a:p>
          <a:p>
            <a:pPr marL="514350" indent="-514350">
              <a:spcBef>
                <a:spcPts val="0"/>
              </a:spcBef>
              <a:spcAft>
                <a:spcPts val="300"/>
              </a:spcAft>
              <a:buFont typeface="+mj-lt"/>
              <a:buAutoNum type="arabicPeriod" startAt="6"/>
            </a:pPr>
            <a:r>
              <a:rPr lang="nb-NO" sz="2000" dirty="0">
                <a:solidFill>
                  <a:schemeClr val="tx1"/>
                </a:solidFill>
              </a:rPr>
              <a:t>Hypoteseutvikling</a:t>
            </a:r>
          </a:p>
          <a:p>
            <a:pPr marL="514350" indent="-514350">
              <a:spcBef>
                <a:spcPts val="0"/>
              </a:spcBef>
              <a:spcAft>
                <a:spcPts val="300"/>
              </a:spcAft>
              <a:buFont typeface="+mj-lt"/>
              <a:buAutoNum type="arabicPeriod" startAt="6"/>
            </a:pPr>
            <a:r>
              <a:rPr lang="nb-NO" sz="2000" dirty="0">
                <a:solidFill>
                  <a:schemeClr val="tx1"/>
                </a:solidFill>
              </a:rPr>
              <a:t>Validitet og </a:t>
            </a:r>
            <a:r>
              <a:rPr lang="nb-NO" sz="2000" dirty="0" smtClean="0">
                <a:solidFill>
                  <a:schemeClr val="tx1"/>
                </a:solidFill>
              </a:rPr>
              <a:t>reliabilitet</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12</a:t>
            </a:fld>
            <a:endParaRPr lang="nb-NO"/>
          </a:p>
        </p:txBody>
      </p:sp>
    </p:spTree>
    <p:extLst>
      <p:ext uri="{BB962C8B-B14F-4D97-AF65-F5344CB8AC3E}">
        <p14:creationId xmlns:p14="http://schemas.microsoft.com/office/powerpoint/2010/main" val="1350331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Undersøkelsesdesign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Undersøkelsesdesign er en beskrivelse av hvordan hele analyseprosessen skal legges opp for at man skal kunne løse den aktuelle oppgaven. Valg av design legger føringen for de videre analysene i et prosjekt </a:t>
            </a:r>
            <a:endParaRPr lang="nb-NO" sz="2800" kern="1200" dirty="0">
              <a:solidFill>
                <a:schemeClr val="tx1"/>
              </a:solidFill>
              <a:latin typeface="+mj-lt"/>
              <a:ea typeface="+mj-ea"/>
              <a:cs typeface="+mj-cs"/>
            </a:endParaRPr>
          </a:p>
        </p:txBody>
      </p:sp>
      <p:sp>
        <p:nvSpPr>
          <p:cNvPr id="3" name="Text Placeholder 2"/>
          <p:cNvSpPr>
            <a:spLocks noGrp="1"/>
          </p:cNvSpPr>
          <p:nvPr>
            <p:ph sz="half" idx="1"/>
          </p:nvPr>
        </p:nvSpPr>
        <p:spPr>
          <a:xfrm>
            <a:off x="1143000" y="4380805"/>
            <a:ext cx="4754880" cy="1699953"/>
          </a:xfrm>
        </p:spPr>
        <p:txBody>
          <a:bodyPr>
            <a:noAutofit/>
          </a:bodyPr>
          <a:lstStyle/>
          <a:p>
            <a:pPr marL="45720" indent="0" algn="l">
              <a:spcBef>
                <a:spcPts val="0"/>
              </a:spcBef>
              <a:spcAft>
                <a:spcPts val="300"/>
              </a:spcAft>
              <a:buNone/>
            </a:pPr>
            <a:r>
              <a:rPr lang="nb-NO" sz="2000" b="1" dirty="0" smtClean="0">
                <a:solidFill>
                  <a:schemeClr val="tx1"/>
                </a:solidFill>
              </a:rPr>
              <a:t>Ni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Eksplorativt design</a:t>
            </a:r>
          </a:p>
          <a:p>
            <a:pPr marL="514350" indent="-514350" algn="l">
              <a:spcBef>
                <a:spcPts val="0"/>
              </a:spcBef>
              <a:spcAft>
                <a:spcPts val="300"/>
              </a:spcAft>
              <a:buFont typeface="+mj-lt"/>
              <a:buAutoNum type="arabicPeriod"/>
            </a:pPr>
            <a:r>
              <a:rPr lang="nb-NO" sz="2000" dirty="0" smtClean="0">
                <a:solidFill>
                  <a:schemeClr val="tx1"/>
                </a:solidFill>
              </a:rPr>
              <a:t>Deskriptivt design</a:t>
            </a:r>
          </a:p>
          <a:p>
            <a:pPr marL="514350" indent="-514350" algn="l">
              <a:spcBef>
                <a:spcPts val="0"/>
              </a:spcBef>
              <a:spcAft>
                <a:spcPts val="300"/>
              </a:spcAft>
              <a:buFont typeface="+mj-lt"/>
              <a:buAutoNum type="arabicPeriod"/>
            </a:pPr>
            <a:r>
              <a:rPr lang="nb-NO" sz="2000" dirty="0" smtClean="0">
                <a:solidFill>
                  <a:schemeClr val="tx1"/>
                </a:solidFill>
              </a:rPr>
              <a:t>Kausalt design</a:t>
            </a:r>
          </a:p>
          <a:p>
            <a:pPr marL="514350" indent="-514350" algn="l">
              <a:spcBef>
                <a:spcPts val="0"/>
              </a:spcBef>
              <a:spcAft>
                <a:spcPts val="300"/>
              </a:spcAft>
              <a:buFont typeface="+mj-lt"/>
              <a:buAutoNum type="arabicPeriod"/>
            </a:pPr>
            <a:r>
              <a:rPr lang="nb-NO" sz="2000" dirty="0" smtClean="0">
                <a:solidFill>
                  <a:schemeClr val="tx1"/>
                </a:solidFill>
              </a:rPr>
              <a:t>Valg av design</a:t>
            </a:r>
          </a:p>
          <a:p>
            <a:pPr marL="514350" indent="-514350">
              <a:spcBef>
                <a:spcPts val="0"/>
              </a:spcBef>
              <a:spcAft>
                <a:spcPts val="300"/>
              </a:spcAft>
              <a:buFont typeface="+mj-lt"/>
              <a:buAutoNum type="arabicPeriod"/>
            </a:pPr>
            <a:r>
              <a:rPr lang="nb-NO" sz="2000" dirty="0" smtClean="0">
                <a:solidFill>
                  <a:schemeClr val="tx1"/>
                </a:solidFill>
              </a:rPr>
              <a:t>Analysenivå</a:t>
            </a:r>
            <a:endParaRPr lang="nb-NO" sz="2000" dirty="0">
              <a:solidFill>
                <a:schemeClr val="tx1"/>
              </a:solidFill>
            </a:endParaRPr>
          </a:p>
        </p:txBody>
      </p:sp>
      <p:sp>
        <p:nvSpPr>
          <p:cNvPr id="5" name="Content Placeholder 4"/>
          <p:cNvSpPr>
            <a:spLocks noGrp="1"/>
          </p:cNvSpPr>
          <p:nvPr>
            <p:ph sz="half" idx="2"/>
          </p:nvPr>
        </p:nvSpPr>
        <p:spPr>
          <a:xfrm>
            <a:off x="4771321" y="4605249"/>
            <a:ext cx="4754880" cy="1699953"/>
          </a:xfrm>
        </p:spPr>
        <p:txBody>
          <a:bodyPr>
            <a:noAutofit/>
          </a:bodyPr>
          <a:lstStyle/>
          <a:p>
            <a:pPr marL="514350" indent="-514350">
              <a:spcBef>
                <a:spcPts val="0"/>
              </a:spcBef>
              <a:spcAft>
                <a:spcPts val="300"/>
              </a:spcAft>
              <a:buFont typeface="+mj-lt"/>
              <a:buAutoNum type="arabicPeriod"/>
            </a:pPr>
            <a:endParaRPr lang="nb-NO" sz="2000" dirty="0">
              <a:solidFill>
                <a:schemeClr val="tx1"/>
              </a:solidFill>
            </a:endParaRPr>
          </a:p>
          <a:p>
            <a:pPr marL="514350" indent="-514350">
              <a:spcBef>
                <a:spcPts val="0"/>
              </a:spcBef>
              <a:spcAft>
                <a:spcPts val="300"/>
              </a:spcAft>
              <a:buFont typeface="+mj-lt"/>
              <a:buAutoNum type="arabicPeriod" startAt="6"/>
            </a:pPr>
            <a:r>
              <a:rPr lang="nb-NO" sz="2000" dirty="0">
                <a:solidFill>
                  <a:schemeClr val="tx1"/>
                </a:solidFill>
              </a:rPr>
              <a:t>Bruk av teori</a:t>
            </a:r>
          </a:p>
          <a:p>
            <a:pPr marL="514350" indent="-514350">
              <a:spcBef>
                <a:spcPts val="0"/>
              </a:spcBef>
              <a:spcAft>
                <a:spcPts val="300"/>
              </a:spcAft>
              <a:buFont typeface="+mj-lt"/>
              <a:buAutoNum type="arabicPeriod" startAt="6"/>
            </a:pPr>
            <a:r>
              <a:rPr lang="nb-NO" sz="2000" dirty="0" smtClean="0">
                <a:solidFill>
                  <a:schemeClr val="tx1"/>
                </a:solidFill>
              </a:rPr>
              <a:t>Faglitteratur</a:t>
            </a:r>
            <a:endParaRPr lang="nb-NO" sz="2000" dirty="0">
              <a:solidFill>
                <a:schemeClr val="tx1"/>
              </a:solidFill>
            </a:endParaRPr>
          </a:p>
          <a:p>
            <a:pPr marL="514350" indent="-514350">
              <a:spcBef>
                <a:spcPts val="0"/>
              </a:spcBef>
              <a:spcAft>
                <a:spcPts val="300"/>
              </a:spcAft>
              <a:buFont typeface="+mj-lt"/>
              <a:buAutoNum type="arabicPeriod" startAt="6"/>
            </a:pPr>
            <a:r>
              <a:rPr lang="nb-NO" sz="2000" dirty="0">
                <a:solidFill>
                  <a:schemeClr val="tx1"/>
                </a:solidFill>
              </a:rPr>
              <a:t>Hypoteseutvikling</a:t>
            </a:r>
          </a:p>
          <a:p>
            <a:pPr marL="514350" indent="-514350">
              <a:spcBef>
                <a:spcPts val="0"/>
              </a:spcBef>
              <a:spcAft>
                <a:spcPts val="300"/>
              </a:spcAft>
              <a:buFont typeface="+mj-lt"/>
              <a:buAutoNum type="arabicPeriod" startAt="6"/>
            </a:pPr>
            <a:r>
              <a:rPr lang="nb-NO" sz="2000" dirty="0">
                <a:solidFill>
                  <a:schemeClr val="tx1"/>
                </a:solidFill>
              </a:rPr>
              <a:t>Validitet og </a:t>
            </a:r>
            <a:r>
              <a:rPr lang="nb-NO" sz="2000" dirty="0" smtClean="0">
                <a:solidFill>
                  <a:schemeClr val="tx1"/>
                </a:solidFill>
              </a:rPr>
              <a:t>reliabilitet</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2</a:t>
            </a:fld>
            <a:endParaRPr lang="nb-NO"/>
          </a:p>
        </p:txBody>
      </p:sp>
    </p:spTree>
    <p:extLst>
      <p:ext uri="{BB962C8B-B14F-4D97-AF65-F5344CB8AC3E}">
        <p14:creationId xmlns:p14="http://schemas.microsoft.com/office/powerpoint/2010/main" val="357744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Eksplorativt design</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Utforskende design hvor man har liten forhåndskunnskap og ønsker å utforske temaet. Brukes for å utvikle hypoteser. Baseres på kvalitative teknikker.</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Individuelle dybdeintervjuer</a:t>
            </a:r>
          </a:p>
          <a:p>
            <a:pPr marL="514350" indent="-514350" algn="l">
              <a:spcBef>
                <a:spcPts val="0"/>
              </a:spcBef>
              <a:spcAft>
                <a:spcPts val="300"/>
              </a:spcAft>
              <a:buFont typeface="+mj-lt"/>
              <a:buAutoNum type="arabicPeriod"/>
            </a:pPr>
            <a:r>
              <a:rPr lang="nb-NO" sz="2000" dirty="0" smtClean="0">
                <a:solidFill>
                  <a:schemeClr val="tx1"/>
                </a:solidFill>
              </a:rPr>
              <a:t>Fokusgrupper</a:t>
            </a:r>
          </a:p>
          <a:p>
            <a:pPr marL="514350" indent="-514350" algn="l">
              <a:spcBef>
                <a:spcPts val="0"/>
              </a:spcBef>
              <a:spcAft>
                <a:spcPts val="300"/>
              </a:spcAft>
              <a:buFont typeface="+mj-lt"/>
              <a:buAutoNum type="arabicPeriod"/>
            </a:pPr>
            <a:r>
              <a:rPr lang="nb-NO" sz="2000" dirty="0" smtClean="0">
                <a:solidFill>
                  <a:schemeClr val="tx1"/>
                </a:solidFill>
              </a:rPr>
              <a:t>Projektive teknikker </a:t>
            </a:r>
          </a:p>
        </p:txBody>
      </p:sp>
      <p:sp>
        <p:nvSpPr>
          <p:cNvPr id="4" name="Slide Number Placeholder 3"/>
          <p:cNvSpPr>
            <a:spLocks noGrp="1"/>
          </p:cNvSpPr>
          <p:nvPr>
            <p:ph type="sldNum" sz="quarter" idx="12"/>
          </p:nvPr>
        </p:nvSpPr>
        <p:spPr/>
        <p:txBody>
          <a:bodyPr/>
          <a:lstStyle/>
          <a:p>
            <a:fld id="{EC97AEB8-DB1D-43AA-B5BF-A1B74501FCF6}" type="slidenum">
              <a:rPr lang="nb-NO" smtClean="0"/>
              <a:t>3</a:t>
            </a:fld>
            <a:endParaRPr lang="nb-NO"/>
          </a:p>
        </p:txBody>
      </p:sp>
    </p:spTree>
    <p:extLst>
      <p:ext uri="{BB962C8B-B14F-4D97-AF65-F5344CB8AC3E}">
        <p14:creationId xmlns:p14="http://schemas.microsoft.com/office/powerpoint/2010/main" val="3191955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3" y="1173575"/>
            <a:ext cx="10564645" cy="2926080"/>
          </a:xfrm>
        </p:spPr>
        <p:txBody>
          <a:bodyPr anchor="t">
            <a:noAutofit/>
          </a:bodyPr>
          <a:lstStyle/>
          <a:p>
            <a:pPr lvl="1"/>
            <a:r>
              <a:rPr lang="nb-NO" sz="3000" b="1" kern="1200" dirty="0" smtClean="0">
                <a:solidFill>
                  <a:schemeClr val="tx1"/>
                </a:solidFill>
                <a:latin typeface="+mj-lt"/>
                <a:ea typeface="+mj-ea"/>
                <a:cs typeface="+mj-cs"/>
              </a:rPr>
              <a:t>Deskriptivt design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Beskrivende design hvor vi har en grunnleggende forståelse for problemområdet. Operasjonaliserer og måler variabler eller relasjoner mellom to eller flere variabler. Brukes for å teste hypoteser. Baseres på kvantitative teknikker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Spørreskjemaundersøkelser</a:t>
            </a:r>
          </a:p>
          <a:p>
            <a:pPr marL="514350" indent="-514350" algn="l">
              <a:spcBef>
                <a:spcPts val="0"/>
              </a:spcBef>
              <a:spcAft>
                <a:spcPts val="300"/>
              </a:spcAft>
              <a:buFont typeface="+mj-lt"/>
              <a:buAutoNum type="arabicPeriod"/>
            </a:pPr>
            <a:r>
              <a:rPr lang="nb-NO" sz="2000" dirty="0" smtClean="0">
                <a:solidFill>
                  <a:schemeClr val="tx1"/>
                </a:solidFill>
              </a:rPr>
              <a:t>Observasjon og dagbokmetoden</a:t>
            </a:r>
          </a:p>
        </p:txBody>
      </p:sp>
      <p:sp>
        <p:nvSpPr>
          <p:cNvPr id="4" name="Slide Number Placeholder 3"/>
          <p:cNvSpPr>
            <a:spLocks noGrp="1"/>
          </p:cNvSpPr>
          <p:nvPr>
            <p:ph type="sldNum" sz="quarter" idx="12"/>
          </p:nvPr>
        </p:nvSpPr>
        <p:spPr/>
        <p:txBody>
          <a:bodyPr/>
          <a:lstStyle/>
          <a:p>
            <a:fld id="{EC97AEB8-DB1D-43AA-B5BF-A1B74501FCF6}" type="slidenum">
              <a:rPr lang="nb-NO" smtClean="0"/>
              <a:t>4</a:t>
            </a:fld>
            <a:endParaRPr lang="nb-NO"/>
          </a:p>
        </p:txBody>
      </p:sp>
    </p:spTree>
    <p:extLst>
      <p:ext uri="{BB962C8B-B14F-4D97-AF65-F5344CB8AC3E}">
        <p14:creationId xmlns:p14="http://schemas.microsoft.com/office/powerpoint/2010/main" val="2468838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Kausalt design</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Tester årsak-virkningseffekter. Oppfyller krav om kausalitet. Baseres på eksperimenter, og varierer ut fra mulighet til randomisering av respondenter og manipulasjon av stimuli. Hypotesetestende.</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3"/>
            <a:ext cx="8769096" cy="2156789"/>
          </a:xfrm>
        </p:spPr>
        <p:txBody>
          <a:bodyPr>
            <a:normAutofit/>
          </a:bodyPr>
          <a:lstStyle/>
          <a:p>
            <a:pPr algn="l">
              <a:spcBef>
                <a:spcPts val="0"/>
              </a:spcBef>
              <a:spcAft>
                <a:spcPts val="300"/>
              </a:spcAft>
            </a:pPr>
            <a:r>
              <a:rPr lang="nb-NO" sz="2000" b="1" dirty="0" smtClean="0">
                <a:solidFill>
                  <a:schemeClr val="tx1"/>
                </a:solidFill>
              </a:rPr>
              <a:t>Fem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Krav om kausalitet</a:t>
            </a:r>
            <a:endParaRPr lang="nb-NO" sz="16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Ekte eksperiment</a:t>
            </a:r>
          </a:p>
          <a:p>
            <a:pPr marL="514350" indent="-514350" algn="l">
              <a:spcBef>
                <a:spcPts val="0"/>
              </a:spcBef>
              <a:spcAft>
                <a:spcPts val="300"/>
              </a:spcAft>
              <a:buFont typeface="+mj-lt"/>
              <a:buAutoNum type="arabicPeriod"/>
            </a:pPr>
            <a:r>
              <a:rPr lang="nb-NO" sz="2000" dirty="0" smtClean="0">
                <a:solidFill>
                  <a:schemeClr val="tx1"/>
                </a:solidFill>
              </a:rPr>
              <a:t>Kvasieksperiment</a:t>
            </a:r>
          </a:p>
          <a:p>
            <a:pPr marL="514350" indent="-514350" algn="l">
              <a:spcBef>
                <a:spcPts val="0"/>
              </a:spcBef>
              <a:spcAft>
                <a:spcPts val="300"/>
              </a:spcAft>
              <a:buFont typeface="+mj-lt"/>
              <a:buAutoNum type="arabicPeriod"/>
            </a:pPr>
            <a:r>
              <a:rPr lang="nb-NO" sz="2000" dirty="0" smtClean="0">
                <a:solidFill>
                  <a:schemeClr val="tx1"/>
                </a:solidFill>
              </a:rPr>
              <a:t>Laboratorieeksperiment</a:t>
            </a:r>
          </a:p>
          <a:p>
            <a:pPr marL="514350" indent="-514350" algn="l">
              <a:spcBef>
                <a:spcPts val="0"/>
              </a:spcBef>
              <a:spcAft>
                <a:spcPts val="300"/>
              </a:spcAft>
              <a:buFont typeface="+mj-lt"/>
              <a:buAutoNum type="arabicPeriod"/>
            </a:pPr>
            <a:r>
              <a:rPr lang="nb-NO" sz="2000" dirty="0" smtClean="0">
                <a:solidFill>
                  <a:schemeClr val="tx1"/>
                </a:solidFill>
              </a:rPr>
              <a:t>Felteksperiment</a:t>
            </a:r>
            <a:endParaRPr lang="nb-NO" sz="1600" dirty="0">
              <a:solidFill>
                <a:schemeClr val="tx1"/>
              </a:solidFill>
            </a:endParaRPr>
          </a:p>
          <a:p>
            <a:pPr marL="514350" indent="-514350" algn="l">
              <a:spcBef>
                <a:spcPts val="0"/>
              </a:spcBef>
              <a:spcAft>
                <a:spcPts val="300"/>
              </a:spcAft>
              <a:buFont typeface="+mj-lt"/>
              <a:buAutoNum type="arabicPeriod"/>
            </a:pPr>
            <a:endParaRPr lang="nb-NO" sz="2000" dirty="0" smtClean="0">
              <a:solidFill>
                <a:schemeClr val="tx1"/>
              </a:solidFill>
            </a:endParaRPr>
          </a:p>
        </p:txBody>
      </p:sp>
      <p:sp>
        <p:nvSpPr>
          <p:cNvPr id="5" name="Slide Number Placeholder 4"/>
          <p:cNvSpPr>
            <a:spLocks noGrp="1"/>
          </p:cNvSpPr>
          <p:nvPr>
            <p:ph type="sldNum" sz="quarter" idx="12"/>
          </p:nvPr>
        </p:nvSpPr>
        <p:spPr/>
        <p:txBody>
          <a:bodyPr/>
          <a:lstStyle/>
          <a:p>
            <a:fld id="{EC97AEB8-DB1D-43AA-B5BF-A1B74501FCF6}" type="slidenum">
              <a:rPr lang="nb-NO" smtClean="0"/>
              <a:t>5</a:t>
            </a:fld>
            <a:endParaRPr lang="nb-NO"/>
          </a:p>
        </p:txBody>
      </p:sp>
      <p:pic>
        <p:nvPicPr>
          <p:cNvPr id="7" name="Picture 4" descr="Aba pellet joke | Funny cartoon pictures, Science comic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4582" y="4365632"/>
            <a:ext cx="4054244" cy="1858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6789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689336" cy="2926080"/>
          </a:xfrm>
        </p:spPr>
        <p:txBody>
          <a:bodyPr anchor="t">
            <a:noAutofit/>
          </a:bodyPr>
          <a:lstStyle/>
          <a:p>
            <a:pPr lvl="1"/>
            <a:r>
              <a:rPr lang="nb-NO" sz="3000" b="1" kern="1200" dirty="0" smtClean="0">
                <a:solidFill>
                  <a:schemeClr val="tx1"/>
                </a:solidFill>
                <a:latin typeface="+mj-lt"/>
                <a:ea typeface="+mj-ea"/>
                <a:cs typeface="+mj-cs"/>
              </a:rPr>
              <a:t>Valg av design</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Valg av design avhenger først og fremst av problemstillingen, men også tilgjengelige teorier, egenskaper ved analytikeren samt hvilke ressurser man har tilgjengelig.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Erfaring på saksområdet</a:t>
            </a:r>
          </a:p>
          <a:p>
            <a:pPr marL="514350" indent="-514350" algn="l">
              <a:spcBef>
                <a:spcPts val="0"/>
              </a:spcBef>
              <a:spcAft>
                <a:spcPts val="300"/>
              </a:spcAft>
              <a:buFont typeface="+mj-lt"/>
              <a:buAutoNum type="arabicPeriod"/>
            </a:pPr>
            <a:r>
              <a:rPr lang="nb-NO" sz="2000" dirty="0" smtClean="0">
                <a:solidFill>
                  <a:schemeClr val="tx1"/>
                </a:solidFill>
              </a:rPr>
              <a:t>Teoretiske studier</a:t>
            </a:r>
          </a:p>
          <a:p>
            <a:pPr marL="514350" indent="-514350" algn="l">
              <a:spcBef>
                <a:spcPts val="0"/>
              </a:spcBef>
              <a:spcAft>
                <a:spcPts val="300"/>
              </a:spcAft>
              <a:buFont typeface="+mj-lt"/>
              <a:buAutoNum type="arabicPeriod"/>
            </a:pPr>
            <a:r>
              <a:rPr lang="nb-NO" sz="2000" dirty="0" smtClean="0">
                <a:solidFill>
                  <a:schemeClr val="tx1"/>
                </a:solidFill>
              </a:rPr>
              <a:t>Ambisjonsnivået</a:t>
            </a:r>
          </a:p>
        </p:txBody>
      </p:sp>
      <p:sp>
        <p:nvSpPr>
          <p:cNvPr id="4" name="Slide Number Placeholder 3"/>
          <p:cNvSpPr>
            <a:spLocks noGrp="1"/>
          </p:cNvSpPr>
          <p:nvPr>
            <p:ph type="sldNum" sz="quarter" idx="12"/>
          </p:nvPr>
        </p:nvSpPr>
        <p:spPr/>
        <p:txBody>
          <a:bodyPr/>
          <a:lstStyle/>
          <a:p>
            <a:fld id="{EC97AEB8-DB1D-43AA-B5BF-A1B74501FCF6}" type="slidenum">
              <a:rPr lang="nb-NO" smtClean="0"/>
              <a:t>6</a:t>
            </a:fld>
            <a:endParaRPr lang="nb-NO"/>
          </a:p>
        </p:txBody>
      </p:sp>
      <p:pic>
        <p:nvPicPr>
          <p:cNvPr id="5" name="Picture 2" descr="Quantum Theory Cartoons and Comics - funny pictures from ..."/>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0746" t="8321" r="316" b="5258"/>
          <a:stretch/>
        </p:blipFill>
        <p:spPr bwMode="auto">
          <a:xfrm>
            <a:off x="9052561" y="3184094"/>
            <a:ext cx="2659618" cy="3404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283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689336" cy="2926080"/>
          </a:xfrm>
        </p:spPr>
        <p:txBody>
          <a:bodyPr anchor="t">
            <a:noAutofit/>
          </a:bodyPr>
          <a:lstStyle/>
          <a:p>
            <a:pPr lvl="1"/>
            <a:r>
              <a:rPr lang="nb-NO" sz="3000" b="1" kern="1200" dirty="0" smtClean="0">
                <a:solidFill>
                  <a:schemeClr val="tx1"/>
                </a:solidFill>
                <a:latin typeface="+mj-lt"/>
                <a:ea typeface="+mj-ea"/>
                <a:cs typeface="+mj-cs"/>
              </a:rPr>
              <a:t>Analysenivået</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Analysenivået definerer hvilke teorier, begreper og variabler som skal inkluderes i studien. Teorier fra ett analysenivå må ikke brukes på andre analysenivåer. Analysenivået må ikke forveksles med observasjonsenheten</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Individnivå</a:t>
            </a:r>
          </a:p>
          <a:p>
            <a:pPr marL="514350" indent="-514350" algn="l">
              <a:spcBef>
                <a:spcPts val="0"/>
              </a:spcBef>
              <a:spcAft>
                <a:spcPts val="300"/>
              </a:spcAft>
              <a:buFont typeface="+mj-lt"/>
              <a:buAutoNum type="arabicPeriod"/>
            </a:pPr>
            <a:r>
              <a:rPr lang="nb-NO" sz="2000" dirty="0" smtClean="0">
                <a:solidFill>
                  <a:schemeClr val="tx1"/>
                </a:solidFill>
              </a:rPr>
              <a:t>Organisasjonsnivå</a:t>
            </a:r>
          </a:p>
          <a:p>
            <a:pPr marL="514350" indent="-514350" algn="l">
              <a:spcBef>
                <a:spcPts val="0"/>
              </a:spcBef>
              <a:spcAft>
                <a:spcPts val="300"/>
              </a:spcAft>
              <a:buFont typeface="+mj-lt"/>
              <a:buAutoNum type="arabicPeriod"/>
            </a:pPr>
            <a:r>
              <a:rPr lang="nb-NO" sz="2000" dirty="0" smtClean="0">
                <a:solidFill>
                  <a:schemeClr val="tx1"/>
                </a:solidFill>
              </a:rPr>
              <a:t>Inter-organisatorisk nivå</a:t>
            </a:r>
          </a:p>
        </p:txBody>
      </p:sp>
      <p:sp>
        <p:nvSpPr>
          <p:cNvPr id="4" name="Slide Number Placeholder 3"/>
          <p:cNvSpPr>
            <a:spLocks noGrp="1"/>
          </p:cNvSpPr>
          <p:nvPr>
            <p:ph type="sldNum" sz="quarter" idx="12"/>
          </p:nvPr>
        </p:nvSpPr>
        <p:spPr/>
        <p:txBody>
          <a:bodyPr/>
          <a:lstStyle/>
          <a:p>
            <a:fld id="{EC97AEB8-DB1D-43AA-B5BF-A1B74501FCF6}" type="slidenum">
              <a:rPr lang="nb-NO" smtClean="0"/>
              <a:t>7</a:t>
            </a:fld>
            <a:endParaRPr lang="nb-NO"/>
          </a:p>
        </p:txBody>
      </p:sp>
    </p:spTree>
    <p:extLst>
      <p:ext uri="{BB962C8B-B14F-4D97-AF65-F5344CB8AC3E}">
        <p14:creationId xmlns:p14="http://schemas.microsoft.com/office/powerpoint/2010/main" val="890252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29323" cy="2926080"/>
          </a:xfrm>
        </p:spPr>
        <p:txBody>
          <a:bodyPr anchor="t">
            <a:noAutofit/>
          </a:bodyPr>
          <a:lstStyle/>
          <a:p>
            <a:pPr lvl="1"/>
            <a:r>
              <a:rPr lang="nb-NO" sz="3000" b="1" kern="1200" dirty="0" smtClean="0">
                <a:solidFill>
                  <a:schemeClr val="tx1"/>
                </a:solidFill>
                <a:latin typeface="+mj-lt"/>
                <a:ea typeface="+mj-ea"/>
                <a:cs typeface="+mj-cs"/>
              </a:rPr>
              <a:t>Bruk av teori</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Teorier er nyeste kunnskapsnivå til tilsvarende problemstillinger. Brukes for å utlede variabler og forskningsmodeller. En analytiker må være oppdatert på de viktigste og nyeste teoriene innenfor den gjeldende problemstillingen</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Økt forståelse for temaet</a:t>
            </a:r>
          </a:p>
          <a:p>
            <a:pPr marL="514350" indent="-514350" algn="l">
              <a:spcBef>
                <a:spcPts val="0"/>
              </a:spcBef>
              <a:spcAft>
                <a:spcPts val="300"/>
              </a:spcAft>
              <a:buFont typeface="+mj-lt"/>
              <a:buAutoNum type="arabicPeriod"/>
            </a:pPr>
            <a:r>
              <a:rPr lang="nb-NO" sz="2000" dirty="0" smtClean="0">
                <a:solidFill>
                  <a:schemeClr val="tx1"/>
                </a:solidFill>
              </a:rPr>
              <a:t>Bestemme variabler og utvikle modeller</a:t>
            </a:r>
          </a:p>
        </p:txBody>
      </p:sp>
      <p:sp>
        <p:nvSpPr>
          <p:cNvPr id="4" name="Slide Number Placeholder 3"/>
          <p:cNvSpPr>
            <a:spLocks noGrp="1"/>
          </p:cNvSpPr>
          <p:nvPr>
            <p:ph type="sldNum" sz="quarter" idx="12"/>
          </p:nvPr>
        </p:nvSpPr>
        <p:spPr/>
        <p:txBody>
          <a:bodyPr/>
          <a:lstStyle/>
          <a:p>
            <a:fld id="{EC97AEB8-DB1D-43AA-B5BF-A1B74501FCF6}" type="slidenum">
              <a:rPr lang="nb-NO" smtClean="0"/>
              <a:t>8</a:t>
            </a:fld>
            <a:endParaRPr lang="nb-NO"/>
          </a:p>
        </p:txBody>
      </p:sp>
      <p:pic>
        <p:nvPicPr>
          <p:cNvPr id="3074" name="Picture 2" descr="Theoretical Cartoon | Webdonuts Webcom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7418" y="3780120"/>
            <a:ext cx="3414164" cy="2862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826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780776" cy="2926080"/>
          </a:xfrm>
        </p:spPr>
        <p:txBody>
          <a:bodyPr anchor="t">
            <a:noAutofit/>
          </a:bodyPr>
          <a:lstStyle/>
          <a:p>
            <a:pPr lvl="1"/>
            <a:r>
              <a:rPr lang="nb-NO" sz="3000" b="1" kern="1200" dirty="0" smtClean="0">
                <a:solidFill>
                  <a:schemeClr val="tx1"/>
                </a:solidFill>
                <a:latin typeface="+mj-lt"/>
                <a:ea typeface="+mj-ea"/>
                <a:cs typeface="+mj-cs"/>
              </a:rPr>
              <a:t>Faglitteratur</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Faglitteratur er kvalitetssikret slik at man kan stole på det som skrives. Studentnotater og nettsider er ikke kvalitetssikret og kan inneholde alvorlige feil. Kunnskap om bruk av faglitteratur og rettigheter ved gjenbruk er avgjørende for godt vitenskapelig håndverk</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Fem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Faglitteratur</a:t>
            </a:r>
          </a:p>
          <a:p>
            <a:pPr marL="514350" indent="-514350" algn="l">
              <a:spcBef>
                <a:spcPts val="0"/>
              </a:spcBef>
              <a:spcAft>
                <a:spcPts val="300"/>
              </a:spcAft>
              <a:buFont typeface="+mj-lt"/>
              <a:buAutoNum type="arabicPeriod"/>
            </a:pPr>
            <a:r>
              <a:rPr lang="nb-NO" sz="2000" dirty="0" smtClean="0">
                <a:solidFill>
                  <a:schemeClr val="tx1"/>
                </a:solidFill>
              </a:rPr>
              <a:t>Kvalitetssikring av faglitteratur</a:t>
            </a:r>
          </a:p>
          <a:p>
            <a:pPr marL="514350" indent="-514350" algn="l">
              <a:spcBef>
                <a:spcPts val="0"/>
              </a:spcBef>
              <a:spcAft>
                <a:spcPts val="300"/>
              </a:spcAft>
              <a:buFont typeface="+mj-lt"/>
              <a:buAutoNum type="arabicPeriod"/>
            </a:pPr>
            <a:r>
              <a:rPr lang="nb-NO" sz="2000" dirty="0" smtClean="0">
                <a:solidFill>
                  <a:schemeClr val="tx1"/>
                </a:solidFill>
              </a:rPr>
              <a:t>Biblioteker</a:t>
            </a:r>
          </a:p>
          <a:p>
            <a:pPr marL="514350" indent="-514350" algn="l">
              <a:spcBef>
                <a:spcPts val="0"/>
              </a:spcBef>
              <a:spcAft>
                <a:spcPts val="300"/>
              </a:spcAft>
              <a:buFont typeface="+mj-lt"/>
              <a:buAutoNum type="arabicPeriod"/>
            </a:pPr>
            <a:r>
              <a:rPr lang="nb-NO" sz="2000" dirty="0" smtClean="0">
                <a:solidFill>
                  <a:schemeClr val="tx1"/>
                </a:solidFill>
              </a:rPr>
              <a:t>Populærvitenskapelige publikasjoner</a:t>
            </a:r>
          </a:p>
          <a:p>
            <a:pPr marL="514350" indent="-514350" algn="l">
              <a:spcBef>
                <a:spcPts val="0"/>
              </a:spcBef>
              <a:spcAft>
                <a:spcPts val="300"/>
              </a:spcAft>
              <a:buFont typeface="+mj-lt"/>
              <a:buAutoNum type="arabicPeriod"/>
            </a:pPr>
            <a:r>
              <a:rPr lang="nb-NO" sz="2000" dirty="0" smtClean="0">
                <a:solidFill>
                  <a:schemeClr val="tx1"/>
                </a:solidFill>
              </a:rPr>
              <a:t>Opphavsrett</a:t>
            </a:r>
          </a:p>
        </p:txBody>
      </p:sp>
      <p:sp>
        <p:nvSpPr>
          <p:cNvPr id="4" name="Slide Number Placeholder 3"/>
          <p:cNvSpPr>
            <a:spLocks noGrp="1"/>
          </p:cNvSpPr>
          <p:nvPr>
            <p:ph type="sldNum" sz="quarter" idx="12"/>
          </p:nvPr>
        </p:nvSpPr>
        <p:spPr/>
        <p:txBody>
          <a:bodyPr/>
          <a:lstStyle/>
          <a:p>
            <a:fld id="{EC97AEB8-DB1D-43AA-B5BF-A1B74501FCF6}" type="slidenum">
              <a:rPr lang="nb-NO" smtClean="0"/>
              <a:t>9</a:t>
            </a:fld>
            <a:endParaRPr lang="nb-NO"/>
          </a:p>
        </p:txBody>
      </p:sp>
      <p:pic>
        <p:nvPicPr>
          <p:cNvPr id="2050" name="Picture 2" descr="Conspiracy Theory By Ian Baker | Media &amp; Culture Cartoon ..."/>
          <p:cNvPicPr>
            <a:picLocks noChangeAspect="1" noChangeArrowheads="1"/>
          </p:cNvPicPr>
          <p:nvPr/>
        </p:nvPicPr>
        <p:blipFill rotWithShape="1">
          <a:blip r:embed="rId2">
            <a:extLst>
              <a:ext uri="{28A0092B-C50C-407E-A947-70E740481C1C}">
                <a14:useLocalDpi xmlns:a14="http://schemas.microsoft.com/office/drawing/2010/main" val="0"/>
              </a:ext>
            </a:extLst>
          </a:blip>
          <a:srcRect l="9670" t="8420" r="12737" b="6487"/>
          <a:stretch/>
        </p:blipFill>
        <p:spPr bwMode="auto">
          <a:xfrm>
            <a:off x="8804606" y="4099655"/>
            <a:ext cx="2441805" cy="2399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9367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Metode 2021">
      <a:dk1>
        <a:sysClr val="windowText" lastClr="000000"/>
      </a:dk1>
      <a:lt1>
        <a:sysClr val="window" lastClr="FFFFFF"/>
      </a:lt1>
      <a:dk2>
        <a:srgbClr val="373545"/>
      </a:dk2>
      <a:lt2>
        <a:srgbClr val="DCD8DC"/>
      </a:lt2>
      <a:accent1>
        <a:srgbClr val="927CBA"/>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1093</TotalTime>
  <Words>527</Words>
  <Application>Microsoft Office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Corbel</vt:lpstr>
      <vt:lpstr>Basis</vt:lpstr>
      <vt:lpstr>Undersøkelses-design</vt:lpstr>
      <vt:lpstr>Undersøkelsesdesign  Undersøkelsesdesign er en beskrivelse av hvordan hele analyseprosessen skal legges opp for at man skal kunne løse den aktuelle oppgaven. Valg av design legger føringen for de videre analysene i et prosjekt </vt:lpstr>
      <vt:lpstr>Eksplorativt design  Utforskende design hvor man har liten forhåndskunnskap og ønsker å utforske temaet. Brukes for å utvikle hypoteser. Baseres på kvalitative teknikker. </vt:lpstr>
      <vt:lpstr>Deskriptivt design  Beskrivende design hvor vi har en grunnleggende forståelse for problemområdet. Operasjonaliserer og måler variabler eller relasjoner mellom to eller flere variabler. Brukes for å teste hypoteser. Baseres på kvantitative teknikker  </vt:lpstr>
      <vt:lpstr>Kausalt design  Tester årsak-virkningseffekter. Oppfyller krav om kausalitet. Baseres på eksperimenter, og varierer ut fra mulighet til randomisering av respondenter og manipulasjon av stimuli. Hypotesetestende.</vt:lpstr>
      <vt:lpstr>Valg av design  Valg av design avhenger først og fremst av problemstillingen, men også tilgjengelige teorier, egenskaper ved analytikeren samt hvilke ressurser man har tilgjengelig. </vt:lpstr>
      <vt:lpstr>Analysenivået  Analysenivået definerer hvilke teorier, begreper og variabler som skal inkluderes i studien. Teorier fra ett analysenivå må ikke brukes på andre analysenivåer. Analysenivået må ikke forveksles med observasjonsenheten</vt:lpstr>
      <vt:lpstr>Bruk av teori  Teorier er nyeste kunnskapsnivå til tilsvarende problemstillinger. Brukes for å utlede variabler og forskningsmodeller. En analytiker må være oppdatert på de viktigste og nyeste teoriene innenfor den gjeldende problemstillingen</vt:lpstr>
      <vt:lpstr>Faglitteratur  Faglitteratur er kvalitetssikret slik at man kan stole på det som skrives. Studentnotater og nettsider er ikke kvalitetssikret og kan inneholde alvorlige feil. Kunnskap om bruk av faglitteratur og rettigheter ved gjenbruk er avgjørende for godt vitenskapelig håndverk</vt:lpstr>
      <vt:lpstr>Hypoteseutvikling  En hypotese er en påstand utledet fra teorier. Hypoteser kan testes ved hjelp av data. Hypoteser må utvikles basert på argumentasjoner. Argumentasjonene består av tre komponenter</vt:lpstr>
      <vt:lpstr>Validitet og reliabilitet  Validitet og reliabilitet handler om gyldigheten og påliteligheten til det vi måler. Enten man skal planlegge nye analyser eller vurdere analyser som allerede er utført, er det viktig å vurdere hvor «godt» en undersøkelse er gjennomført. </vt:lpstr>
      <vt:lpstr>Oppsummering  Valg av undersøkelsesdesign legger føringen for hele den videre prosessen for å løse problemstillingen. Valg av teorier, faglitteratur, hypoteseutvikling og analysenivåer påvirkes av design</vt:lpstr>
    </vt:vector>
  </TitlesOfParts>
  <Company>BI Norwegian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Kvalitative metoder</dc:title>
  <dc:creator>Silkoset, Ragnhild</dc:creator>
  <cp:lastModifiedBy>Silkoset, Ragnhild</cp:lastModifiedBy>
  <cp:revision>67</cp:revision>
  <dcterms:created xsi:type="dcterms:W3CDTF">2021-02-24T08:22:55Z</dcterms:created>
  <dcterms:modified xsi:type="dcterms:W3CDTF">2021-02-26T09:40:18Z</dcterms:modified>
</cp:coreProperties>
</file>